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8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C38BA0D-54A4-F943-B585-2386057859B6}"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29F93-B2B4-0247-B92F-298E71EDA32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C38BA0D-54A4-F943-B585-2386057859B6}"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29F93-B2B4-0247-B92F-298E71EDA32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C38BA0D-54A4-F943-B585-2386057859B6}"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29F93-B2B4-0247-B92F-298E71EDA32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C38BA0D-54A4-F943-B585-2386057859B6}"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29F93-B2B4-0247-B92F-298E71EDA32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C38BA0D-54A4-F943-B585-2386057859B6}"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29F93-B2B4-0247-B92F-298E71EDA32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C38BA0D-54A4-F943-B585-2386057859B6}"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29F93-B2B4-0247-B92F-298E71EDA32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38BA0D-54A4-F943-B585-2386057859B6}"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29F93-B2B4-0247-B92F-298E71EDA32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38BA0D-54A4-F943-B585-2386057859B6}"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29F93-B2B4-0247-B92F-298E71EDA32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38BA0D-54A4-F943-B585-2386057859B6}"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29F93-B2B4-0247-B92F-298E71EDA32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C38BA0D-54A4-F943-B585-2386057859B6}"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29F93-B2B4-0247-B92F-298E71EDA32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8BA0D-54A4-F943-B585-2386057859B6}"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29F93-B2B4-0247-B92F-298E71EDA32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38BA0D-54A4-F943-B585-2386057859B6}"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29F93-B2B4-0247-B92F-298E71EDA32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C38BA0D-54A4-F943-B585-2386057859B6}" type="datetimeFigureOut">
              <a:rPr lang="en-US" smtClean="0"/>
              <a:t>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29F93-B2B4-0247-B92F-298E71EDA32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C38BA0D-54A4-F943-B585-2386057859B6}" type="datetimeFigureOut">
              <a:rPr lang="en-US" smtClean="0"/>
              <a:t>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29F93-B2B4-0247-B92F-298E71EDA3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8BA0D-54A4-F943-B585-2386057859B6}" type="datetimeFigureOut">
              <a:rPr lang="en-US" smtClean="0"/>
              <a:t>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29F93-B2B4-0247-B92F-298E71EDA3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8BA0D-54A4-F943-B585-2386057859B6}"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29F93-B2B4-0247-B92F-298E71EDA32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6C38BA0D-54A4-F943-B585-2386057859B6}" type="datetimeFigureOut">
              <a:rPr lang="en-US" smtClean="0"/>
              <a:t>1/27/17</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55029F93-B2B4-0247-B92F-298E71EDA3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IV INFUSION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035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Intermittent infusion </a:t>
            </a:r>
          </a:p>
        </p:txBody>
      </p:sp>
      <p:sp>
        <p:nvSpPr>
          <p:cNvPr id="3" name="Content Placeholder 2"/>
          <p:cNvSpPr>
            <a:spLocks noGrp="1"/>
          </p:cNvSpPr>
          <p:nvPr>
            <p:ph idx="1"/>
          </p:nvPr>
        </p:nvSpPr>
        <p:spPr>
          <a:xfrm>
            <a:off x="571500" y="1905000"/>
            <a:ext cx="8001000" cy="4819140"/>
          </a:xfrm>
        </p:spPr>
        <p:txBody>
          <a:bodyPr>
            <a:normAutofit fontScale="85000" lnSpcReduction="10000"/>
          </a:bodyPr>
          <a:lstStyle/>
          <a:p>
            <a:pPr>
              <a:lnSpc>
                <a:spcPct val="80000"/>
              </a:lnSpc>
            </a:pPr>
            <a:r>
              <a:rPr lang="en-US" b="1" dirty="0">
                <a:solidFill>
                  <a:srgbClr val="000000"/>
                </a:solidFill>
              </a:rPr>
              <a:t>Intermittent infusion</a:t>
            </a:r>
            <a:r>
              <a:rPr lang="en-US" dirty="0">
                <a:solidFill>
                  <a:srgbClr val="000000"/>
                </a:solidFill>
              </a:rPr>
              <a:t> is used when a patient requires medications only at certain times, and does not require additional fluid. </a:t>
            </a:r>
          </a:p>
          <a:p>
            <a:pPr>
              <a:lnSpc>
                <a:spcPct val="80000"/>
              </a:lnSpc>
            </a:pPr>
            <a:r>
              <a:rPr lang="en-US" dirty="0">
                <a:solidFill>
                  <a:srgbClr val="000000"/>
                </a:solidFill>
              </a:rPr>
              <a:t>It can use the same techniques as an intravenous drip (pump or gravity drip), but after the complete dose of medication has been given, the tubing is disconnected from the IV access device.</a:t>
            </a:r>
          </a:p>
          <a:p>
            <a:pPr>
              <a:lnSpc>
                <a:spcPct val="80000"/>
              </a:lnSpc>
            </a:pPr>
            <a:r>
              <a:rPr lang="en-US" dirty="0">
                <a:solidFill>
                  <a:srgbClr val="000000"/>
                </a:solidFill>
              </a:rPr>
              <a:t> Some medications are also given by </a:t>
            </a:r>
            <a:r>
              <a:rPr lang="en-US" b="1" dirty="0">
                <a:solidFill>
                  <a:srgbClr val="000000"/>
                </a:solidFill>
              </a:rPr>
              <a:t>IV push</a:t>
            </a:r>
            <a:r>
              <a:rPr lang="en-US" dirty="0">
                <a:solidFill>
                  <a:srgbClr val="000000"/>
                </a:solidFill>
              </a:rPr>
              <a:t>, meaning that a syringe is connected to the IV access device and the medication is injected directly (slowly, if it might irritate the vein or cause a too-rapid effect). </a:t>
            </a:r>
          </a:p>
          <a:p>
            <a:pPr>
              <a:lnSpc>
                <a:spcPct val="80000"/>
              </a:lnSpc>
            </a:pPr>
            <a:r>
              <a:rPr lang="en-US" dirty="0">
                <a:solidFill>
                  <a:srgbClr val="000000"/>
                </a:solidFill>
              </a:rPr>
              <a:t>Once a medicine has been injected into the fluid stream of the IV tubing there must be some means of ensuring that it gets from the tubing to the patient. </a:t>
            </a:r>
          </a:p>
          <a:p>
            <a:pPr>
              <a:lnSpc>
                <a:spcPct val="80000"/>
              </a:lnSpc>
            </a:pPr>
            <a:r>
              <a:rPr lang="en-US" dirty="0">
                <a:solidFill>
                  <a:srgbClr val="000000"/>
                </a:solidFill>
              </a:rPr>
              <a:t>Usually this is accomplished by allowing the fluid stream to flow normally and </a:t>
            </a:r>
            <a:r>
              <a:rPr lang="en-US" dirty="0" err="1">
                <a:solidFill>
                  <a:srgbClr val="000000"/>
                </a:solidFill>
              </a:rPr>
              <a:t>therby</a:t>
            </a:r>
            <a:r>
              <a:rPr lang="en-US" dirty="0">
                <a:solidFill>
                  <a:srgbClr val="000000"/>
                </a:solidFill>
              </a:rPr>
              <a:t> carry the medicine into the bloodstream; however, a second fluid injection is sometimes used, a "flush", following the injection to push the medicine into the bloodstream more quickly.</a:t>
            </a:r>
          </a:p>
        </p:txBody>
      </p:sp>
    </p:spTree>
    <p:extLst>
      <p:ext uri="{BB962C8B-B14F-4D97-AF65-F5344CB8AC3E}">
        <p14:creationId xmlns:p14="http://schemas.microsoft.com/office/powerpoint/2010/main" val="199426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Risks of intravenous therapy </a:t>
            </a:r>
          </a:p>
        </p:txBody>
      </p:sp>
      <p:sp>
        <p:nvSpPr>
          <p:cNvPr id="3" name="Content Placeholder 2"/>
          <p:cNvSpPr>
            <a:spLocks noGrp="1"/>
          </p:cNvSpPr>
          <p:nvPr>
            <p:ph idx="1"/>
          </p:nvPr>
        </p:nvSpPr>
        <p:spPr/>
        <p:txBody>
          <a:bodyPr/>
          <a:lstStyle/>
          <a:p>
            <a:pPr>
              <a:lnSpc>
                <a:spcPct val="90000"/>
              </a:lnSpc>
            </a:pPr>
            <a:r>
              <a:rPr lang="en-US" dirty="0">
                <a:solidFill>
                  <a:srgbClr val="000000"/>
                </a:solidFill>
              </a:rPr>
              <a:t>Infection</a:t>
            </a:r>
          </a:p>
          <a:p>
            <a:pPr>
              <a:lnSpc>
                <a:spcPct val="90000"/>
              </a:lnSpc>
            </a:pPr>
            <a:r>
              <a:rPr lang="en-US" dirty="0">
                <a:solidFill>
                  <a:srgbClr val="000000"/>
                </a:solidFill>
              </a:rPr>
              <a:t>Phlebitis </a:t>
            </a:r>
          </a:p>
          <a:p>
            <a:pPr>
              <a:lnSpc>
                <a:spcPct val="90000"/>
              </a:lnSpc>
            </a:pPr>
            <a:r>
              <a:rPr lang="en-US" dirty="0">
                <a:solidFill>
                  <a:srgbClr val="000000"/>
                </a:solidFill>
              </a:rPr>
              <a:t>Infiltration This occurs when the tip of the IV catheter withdraws from the vein or pokes through the vein into surrounding tissue, or when the vein's wall becomes permeable and leaks fluid (in this instance it is said that the cannula has '</a:t>
            </a:r>
            <a:r>
              <a:rPr lang="en-US" dirty="0" err="1">
                <a:solidFill>
                  <a:srgbClr val="000000"/>
                </a:solidFill>
              </a:rPr>
              <a:t>tissued</a:t>
            </a:r>
            <a:r>
              <a:rPr lang="en-US" dirty="0">
                <a:solidFill>
                  <a:srgbClr val="000000"/>
                </a:solidFill>
              </a:rPr>
              <a:t>').</a:t>
            </a:r>
          </a:p>
          <a:p>
            <a:pPr>
              <a:lnSpc>
                <a:spcPct val="90000"/>
              </a:lnSpc>
            </a:pPr>
            <a:r>
              <a:rPr lang="en-US" dirty="0">
                <a:solidFill>
                  <a:srgbClr val="000000"/>
                </a:solidFill>
              </a:rPr>
              <a:t> It occurs frequently with peripheral IVs, and requires replacement of the IV at a different location. </a:t>
            </a:r>
          </a:p>
          <a:p>
            <a:pPr>
              <a:lnSpc>
                <a:spcPct val="90000"/>
              </a:lnSpc>
            </a:pPr>
            <a:endParaRPr lang="en-US" dirty="0">
              <a:solidFill>
                <a:srgbClr val="000000"/>
              </a:solidFill>
            </a:endParaRPr>
          </a:p>
        </p:txBody>
      </p:sp>
    </p:spTree>
    <p:extLst>
      <p:ext uri="{BB962C8B-B14F-4D97-AF65-F5344CB8AC3E}">
        <p14:creationId xmlns:p14="http://schemas.microsoft.com/office/powerpoint/2010/main" val="391503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Risks of intravenous therapy </a:t>
            </a:r>
          </a:p>
        </p:txBody>
      </p:sp>
      <p:sp>
        <p:nvSpPr>
          <p:cNvPr id="3" name="Content Placeholder 2"/>
          <p:cNvSpPr>
            <a:spLocks noGrp="1"/>
          </p:cNvSpPr>
          <p:nvPr>
            <p:ph idx="1"/>
          </p:nvPr>
        </p:nvSpPr>
        <p:spPr/>
        <p:txBody>
          <a:bodyPr>
            <a:normAutofit fontScale="92500" lnSpcReduction="20000"/>
          </a:bodyPr>
          <a:lstStyle/>
          <a:p>
            <a:r>
              <a:rPr lang="en-US" dirty="0"/>
              <a:t>Fluid overload This occurs when fluids are given at a higher rate or in a larger volume than the system can absorb or excrete. Possible consequences include hypertension, heart failure, and pulmonary edema</a:t>
            </a:r>
          </a:p>
          <a:p>
            <a:r>
              <a:rPr lang="en-US" dirty="0"/>
              <a:t>Electrolyte imbalance  Administering a too-dilute or too-concentrated solution can disrupt the patient's balance of sodium, potassium, and other electrolytes. </a:t>
            </a:r>
          </a:p>
          <a:p>
            <a:r>
              <a:rPr lang="en-US" dirty="0"/>
              <a:t>Hospital patients usually receive blood tests to monitor these levels. </a:t>
            </a:r>
          </a:p>
          <a:p>
            <a:r>
              <a:rPr lang="en-US" dirty="0"/>
              <a:t>Embolism </a:t>
            </a:r>
          </a:p>
          <a:p>
            <a:endParaRPr lang="en-US" dirty="0"/>
          </a:p>
        </p:txBody>
      </p:sp>
    </p:spTree>
    <p:extLst>
      <p:ext uri="{BB962C8B-B14F-4D97-AF65-F5344CB8AC3E}">
        <p14:creationId xmlns:p14="http://schemas.microsoft.com/office/powerpoint/2010/main" val="125607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22300"/>
            <a:ext cx="8001000" cy="1143000"/>
          </a:xfrm>
        </p:spPr>
        <p:txBody>
          <a:bodyPr>
            <a:normAutofit fontScale="90000"/>
          </a:bodyPr>
          <a:lstStyle/>
          <a:p>
            <a:r>
              <a:rPr lang="en-US" b="1" dirty="0" smtClean="0">
                <a:solidFill>
                  <a:srgbClr val="C00000"/>
                </a:solidFill>
              </a:rPr>
              <a:t>BLOOD SAMPLING OF      </a:t>
            </a:r>
            <a:br>
              <a:rPr lang="en-US" b="1" dirty="0" smtClean="0">
                <a:solidFill>
                  <a:srgbClr val="C00000"/>
                </a:solidFill>
              </a:rPr>
            </a:br>
            <a:r>
              <a:rPr lang="en-US" b="1" dirty="0" smtClean="0">
                <a:solidFill>
                  <a:srgbClr val="C00000"/>
                </a:solidFill>
              </a:rPr>
              <a:t>        VENOUS BLOOD</a:t>
            </a:r>
            <a:br>
              <a:rPr lang="en-US" b="1" dirty="0" smtClean="0">
                <a:solidFill>
                  <a:srgbClr val="C00000"/>
                </a:solidFill>
              </a:rPr>
            </a:br>
            <a:endParaRPr lang="en-US" dirty="0">
              <a:solidFill>
                <a:srgbClr val="C00000"/>
              </a:solidFill>
            </a:endParaRPr>
          </a:p>
        </p:txBody>
      </p:sp>
      <p:pic>
        <p:nvPicPr>
          <p:cNvPr id="25603" name="Picture 3"/>
          <p:cNvPicPr>
            <a:picLocks noGrp="1" noChangeAspect="1" noChangeArrowheads="1"/>
          </p:cNvPicPr>
          <p:nvPr>
            <p:ph idx="1"/>
          </p:nvPr>
        </p:nvPicPr>
        <p:blipFill>
          <a:blip r:embed="rId2"/>
          <a:srcRect/>
          <a:stretch>
            <a:fillRect/>
          </a:stretch>
        </p:blipFill>
        <p:spPr bwMode="auto">
          <a:xfrm>
            <a:off x="762000" y="1968500"/>
            <a:ext cx="7543800" cy="3886201"/>
          </a:xfrm>
          <a:prstGeom prst="rect">
            <a:avLst/>
          </a:prstGeom>
          <a:noFill/>
          <a:ln w="9525">
            <a:noFill/>
            <a:miter lim="800000"/>
            <a:headEnd/>
            <a:tailEnd/>
          </a:ln>
          <a:effectLst/>
        </p:spPr>
      </p:pic>
    </p:spTree>
    <p:extLst>
      <p:ext uri="{BB962C8B-B14F-4D97-AF65-F5344CB8AC3E}">
        <p14:creationId xmlns:p14="http://schemas.microsoft.com/office/powerpoint/2010/main" val="5358442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USES</a:t>
            </a:r>
            <a:endParaRPr lang="en-US" sz="4800" b="1" dirty="0"/>
          </a:p>
        </p:txBody>
      </p:sp>
      <p:sp>
        <p:nvSpPr>
          <p:cNvPr id="3" name="Content Placeholder 2"/>
          <p:cNvSpPr>
            <a:spLocks noGrp="1"/>
          </p:cNvSpPr>
          <p:nvPr>
            <p:ph idx="1"/>
          </p:nvPr>
        </p:nvSpPr>
        <p:spPr/>
        <p:txBody>
          <a:bodyPr>
            <a:normAutofit fontScale="77500" lnSpcReduction="20000"/>
          </a:bodyPr>
          <a:lstStyle/>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For diagnostic purposes</a:t>
            </a:r>
          </a:p>
          <a:p>
            <a:r>
              <a:rPr lang="en-US" sz="2800" dirty="0" smtClean="0"/>
              <a:t>Therapeutic(excess iron or erythrocytes)</a:t>
            </a:r>
          </a:p>
          <a:p>
            <a:r>
              <a:rPr lang="en-US" sz="2800" dirty="0" smtClean="0"/>
              <a:t>For later purposes(blood transfusion)</a:t>
            </a:r>
            <a:endParaRPr lang="en-US" sz="2800" dirty="0"/>
          </a:p>
        </p:txBody>
      </p:sp>
      <p:pic>
        <p:nvPicPr>
          <p:cNvPr id="37891" name="Picture 3"/>
          <p:cNvPicPr>
            <a:picLocks noChangeAspect="1" noChangeArrowheads="1"/>
          </p:cNvPicPr>
          <p:nvPr/>
        </p:nvPicPr>
        <p:blipFill>
          <a:blip r:embed="rId2"/>
          <a:srcRect/>
          <a:stretch>
            <a:fillRect/>
          </a:stretch>
        </p:blipFill>
        <p:spPr bwMode="auto">
          <a:xfrm>
            <a:off x="4521200" y="1905000"/>
            <a:ext cx="4191000" cy="2819400"/>
          </a:xfrm>
          <a:prstGeom prst="rect">
            <a:avLst/>
          </a:prstGeom>
          <a:noFill/>
          <a:ln w="9525">
            <a:noFill/>
            <a:miter lim="800000"/>
            <a:headEnd/>
            <a:tailEnd/>
          </a:ln>
          <a:effectLst/>
        </p:spPr>
      </p:pic>
    </p:spTree>
    <p:extLst>
      <p:ext uri="{BB962C8B-B14F-4D97-AF65-F5344CB8AC3E}">
        <p14:creationId xmlns:p14="http://schemas.microsoft.com/office/powerpoint/2010/main" val="23965744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EQUIPMENTS</a:t>
            </a:r>
            <a:endParaRPr lang="en-US" sz="3200" b="1" dirty="0"/>
          </a:p>
        </p:txBody>
      </p:sp>
      <p:sp>
        <p:nvSpPr>
          <p:cNvPr id="3" name="Content Placeholder 2"/>
          <p:cNvSpPr>
            <a:spLocks noGrp="1"/>
          </p:cNvSpPr>
          <p:nvPr>
            <p:ph idx="1"/>
          </p:nvPr>
        </p:nvSpPr>
        <p:spPr/>
        <p:txBody>
          <a:bodyPr>
            <a:normAutofit/>
          </a:bodyPr>
          <a:lstStyle/>
          <a:p>
            <a:r>
              <a:rPr lang="en-US" sz="2800" dirty="0" smtClean="0"/>
              <a:t>Evacuated tube system (in developed countries) </a:t>
            </a:r>
          </a:p>
          <a:p>
            <a:pPr>
              <a:buNone/>
            </a:pPr>
            <a:r>
              <a:rPr lang="en-US" sz="2800" dirty="0" smtClean="0"/>
              <a:t>    OR</a:t>
            </a:r>
          </a:p>
          <a:p>
            <a:r>
              <a:rPr lang="en-US" sz="2800" dirty="0" smtClean="0"/>
              <a:t>Needle &amp; syringe</a:t>
            </a:r>
          </a:p>
          <a:p>
            <a:endParaRPr lang="en-US" sz="2800" dirty="0"/>
          </a:p>
        </p:txBody>
      </p:sp>
      <p:pic>
        <p:nvPicPr>
          <p:cNvPr id="38915" name="Picture 3"/>
          <p:cNvPicPr>
            <a:picLocks noChangeAspect="1" noChangeArrowheads="1"/>
          </p:cNvPicPr>
          <p:nvPr/>
        </p:nvPicPr>
        <p:blipFill>
          <a:blip r:embed="rId2"/>
          <a:srcRect/>
          <a:stretch>
            <a:fillRect/>
          </a:stretch>
        </p:blipFill>
        <p:spPr bwMode="auto">
          <a:xfrm>
            <a:off x="4267200" y="2514600"/>
            <a:ext cx="4419600" cy="3810000"/>
          </a:xfrm>
          <a:prstGeom prst="rect">
            <a:avLst/>
          </a:prstGeom>
          <a:noFill/>
          <a:ln w="9525">
            <a:noFill/>
            <a:miter lim="800000"/>
            <a:headEnd/>
            <a:tailEnd/>
          </a:ln>
          <a:effectLst/>
        </p:spPr>
      </p:pic>
    </p:spTree>
    <p:extLst>
      <p:ext uri="{BB962C8B-B14F-4D97-AF65-F5344CB8AC3E}">
        <p14:creationId xmlns:p14="http://schemas.microsoft.com/office/powerpoint/2010/main" val="315570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5300" y="901700"/>
            <a:ext cx="8001000" cy="4114800"/>
          </a:xfrm>
        </p:spPr>
        <p:txBody>
          <a:bodyPr/>
          <a:lstStyle/>
          <a:p>
            <a:pPr>
              <a:buNone/>
            </a:pPr>
            <a:r>
              <a:rPr lang="en-US" sz="2800" dirty="0" smtClean="0"/>
              <a:t>      </a:t>
            </a:r>
            <a:r>
              <a:rPr lang="en-US" sz="2800" dirty="0" smtClean="0">
                <a:solidFill>
                  <a:srgbClr val="FF0000"/>
                </a:solidFill>
              </a:rPr>
              <a:t>The median </a:t>
            </a:r>
            <a:r>
              <a:rPr lang="en-US" sz="2800" dirty="0" err="1" smtClean="0">
                <a:solidFill>
                  <a:srgbClr val="FF0000"/>
                </a:solidFill>
              </a:rPr>
              <a:t>cubital</a:t>
            </a:r>
            <a:r>
              <a:rPr lang="en-US" sz="2800" dirty="0" smtClean="0">
                <a:solidFill>
                  <a:srgbClr val="FF0000"/>
                </a:solidFill>
              </a:rPr>
              <a:t> vein </a:t>
            </a:r>
            <a:r>
              <a:rPr lang="en-US" sz="2800" dirty="0" smtClean="0"/>
              <a:t>is the most commonly used vein.</a:t>
            </a:r>
            <a:endParaRPr lang="en-US" dirty="0"/>
          </a:p>
        </p:txBody>
      </p:sp>
      <p:pic>
        <p:nvPicPr>
          <p:cNvPr id="26627" name="Picture 3"/>
          <p:cNvPicPr>
            <a:picLocks noChangeAspect="1" noChangeArrowheads="1"/>
          </p:cNvPicPr>
          <p:nvPr/>
        </p:nvPicPr>
        <p:blipFill>
          <a:blip r:embed="rId2"/>
          <a:srcRect/>
          <a:stretch>
            <a:fillRect/>
          </a:stretch>
        </p:blipFill>
        <p:spPr bwMode="auto">
          <a:xfrm>
            <a:off x="4495800" y="2362200"/>
            <a:ext cx="3905250" cy="3962400"/>
          </a:xfrm>
          <a:prstGeom prst="rect">
            <a:avLst/>
          </a:prstGeom>
          <a:noFill/>
          <a:ln w="9525">
            <a:noFill/>
            <a:miter lim="800000"/>
            <a:headEnd/>
            <a:tailEnd/>
          </a:ln>
          <a:effectLst/>
        </p:spPr>
      </p:pic>
    </p:spTree>
    <p:extLst>
      <p:ext uri="{BB962C8B-B14F-4D97-AF65-F5344CB8AC3E}">
        <p14:creationId xmlns:p14="http://schemas.microsoft.com/office/powerpoint/2010/main" val="374979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PROCEDURE</a:t>
            </a:r>
            <a:endParaRPr lang="en-US" sz="4000" b="1" dirty="0"/>
          </a:p>
        </p:txBody>
      </p:sp>
      <p:sp>
        <p:nvSpPr>
          <p:cNvPr id="3" name="Content Placeholder 2"/>
          <p:cNvSpPr>
            <a:spLocks noGrp="1"/>
          </p:cNvSpPr>
          <p:nvPr>
            <p:ph idx="1"/>
          </p:nvPr>
        </p:nvSpPr>
        <p:spPr>
          <a:xfrm>
            <a:off x="571500" y="1790700"/>
            <a:ext cx="8001000" cy="4114800"/>
          </a:xfrm>
        </p:spPr>
        <p:txBody>
          <a:bodyPr>
            <a:normAutofit fontScale="92500" lnSpcReduction="20000"/>
          </a:bodyPr>
          <a:lstStyle/>
          <a:p>
            <a:r>
              <a:rPr lang="en-US" sz="2800" dirty="0" smtClean="0"/>
              <a:t>Assemble equipment</a:t>
            </a:r>
          </a:p>
          <a:p>
            <a:r>
              <a:rPr lang="en-US" sz="2800" dirty="0" smtClean="0"/>
              <a:t>Prepare the patient</a:t>
            </a:r>
          </a:p>
          <a:p>
            <a:r>
              <a:rPr lang="en-US" sz="2800" dirty="0" smtClean="0"/>
              <a:t>Select the site</a:t>
            </a:r>
          </a:p>
          <a:p>
            <a:r>
              <a:rPr lang="en-US" sz="2800" dirty="0" smtClean="0"/>
              <a:t>Perform hand hygiene and put on gloves</a:t>
            </a:r>
          </a:p>
          <a:p>
            <a:r>
              <a:rPr lang="en-US" sz="2800" dirty="0" smtClean="0"/>
              <a:t>Disinfect the entry site</a:t>
            </a:r>
          </a:p>
          <a:p>
            <a:r>
              <a:rPr lang="en-US" sz="2800" dirty="0" smtClean="0"/>
              <a:t>Take blood</a:t>
            </a:r>
          </a:p>
          <a:p>
            <a:r>
              <a:rPr lang="en-US" sz="2800" dirty="0" smtClean="0"/>
              <a:t>Fill the laboratory sample tubes</a:t>
            </a:r>
          </a:p>
          <a:p>
            <a:pPr>
              <a:buNone/>
            </a:pPr>
            <a:endParaRPr lang="en-US" sz="2800" dirty="0"/>
          </a:p>
        </p:txBody>
      </p:sp>
      <p:pic>
        <p:nvPicPr>
          <p:cNvPr id="39938" name="Picture 2"/>
          <p:cNvPicPr>
            <a:picLocks noChangeAspect="1" noChangeArrowheads="1"/>
          </p:cNvPicPr>
          <p:nvPr/>
        </p:nvPicPr>
        <p:blipFill>
          <a:blip r:embed="rId2"/>
          <a:srcRect/>
          <a:stretch>
            <a:fillRect/>
          </a:stretch>
        </p:blipFill>
        <p:spPr bwMode="auto">
          <a:xfrm>
            <a:off x="5943600" y="3962400"/>
            <a:ext cx="3200400" cy="2895600"/>
          </a:xfrm>
          <a:prstGeom prst="rect">
            <a:avLst/>
          </a:prstGeom>
          <a:noFill/>
          <a:ln w="9525">
            <a:noFill/>
            <a:miter lim="800000"/>
            <a:headEnd/>
            <a:tailEnd/>
          </a:ln>
          <a:effectLst/>
        </p:spPr>
      </p:pic>
    </p:spTree>
    <p:extLst>
      <p:ext uri="{BB962C8B-B14F-4D97-AF65-F5344CB8AC3E}">
        <p14:creationId xmlns:p14="http://schemas.microsoft.com/office/powerpoint/2010/main" val="2598991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Draw blood as follows…</a:t>
            </a:r>
            <a:endParaRPr lang="en-US" sz="4000" b="1" dirty="0"/>
          </a:p>
        </p:txBody>
      </p:sp>
      <p:sp>
        <p:nvSpPr>
          <p:cNvPr id="3" name="Content Placeholder 2"/>
          <p:cNvSpPr>
            <a:spLocks noGrp="1"/>
          </p:cNvSpPr>
          <p:nvPr>
            <p:ph idx="1"/>
          </p:nvPr>
        </p:nvSpPr>
        <p:spPr>
          <a:xfrm>
            <a:off x="571500" y="1905000"/>
            <a:ext cx="8001000" cy="4737100"/>
          </a:xfrm>
        </p:spPr>
        <p:txBody>
          <a:bodyPr>
            <a:normAutofit fontScale="77500" lnSpcReduction="20000"/>
          </a:bodyPr>
          <a:lstStyle/>
          <a:p>
            <a:r>
              <a:rPr lang="en-US" sz="2800" dirty="0" smtClean="0"/>
              <a:t>Anchor the vein by holding the patient's arm and placing a thumb below the </a:t>
            </a:r>
            <a:r>
              <a:rPr lang="en-US" sz="2800" dirty="0" err="1" smtClean="0"/>
              <a:t>venepuncture</a:t>
            </a:r>
            <a:r>
              <a:rPr lang="en-US" sz="2800" dirty="0" smtClean="0"/>
              <a:t> site.</a:t>
            </a:r>
          </a:p>
          <a:p>
            <a:r>
              <a:rPr lang="en-US" sz="2800" dirty="0" smtClean="0"/>
              <a:t>Ask the patient to form a fist so the veins are more prominent.</a:t>
            </a:r>
          </a:p>
          <a:p>
            <a:r>
              <a:rPr lang="en-US" sz="2800" dirty="0" smtClean="0"/>
              <a:t>Enter the vein swiftly at a 30 degree angle or less, and continue to introduce the needle along the vein at the easiest angle of entry.</a:t>
            </a:r>
          </a:p>
          <a:p>
            <a:r>
              <a:rPr lang="en-US" sz="2800" dirty="0" smtClean="0"/>
              <a:t>Once sufficient blood has been collected, release the tourniquet before withdrawing the needle. </a:t>
            </a:r>
          </a:p>
          <a:p>
            <a:r>
              <a:rPr lang="en-US" sz="2800" dirty="0" smtClean="0"/>
              <a:t>Withdraw the needle gently and apply gentle pressure to the site with a clean gauze or dry cotton-wool ball.  Ask the patient not to bend the arm, because doing so causes a </a:t>
            </a:r>
            <a:r>
              <a:rPr lang="en-US" sz="2800" dirty="0" err="1" smtClean="0"/>
              <a:t>haematoma</a:t>
            </a:r>
            <a:r>
              <a:rPr lang="en-US" sz="2800" dirty="0" smtClean="0"/>
              <a:t>.</a:t>
            </a:r>
          </a:p>
          <a:p>
            <a:pPr>
              <a:buNone/>
            </a:pPr>
            <a:endParaRPr lang="en-US" sz="2800" b="1" dirty="0" smtClean="0"/>
          </a:p>
          <a:p>
            <a:endParaRPr lang="en-US" sz="2800" dirty="0"/>
          </a:p>
        </p:txBody>
      </p:sp>
    </p:spTree>
    <p:extLst>
      <p:ext uri="{BB962C8B-B14F-4D97-AF65-F5344CB8AC3E}">
        <p14:creationId xmlns:p14="http://schemas.microsoft.com/office/powerpoint/2010/main" val="195454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COMPLICATIONS</a:t>
            </a:r>
            <a:endParaRPr lang="en-US" sz="3600" b="1" dirty="0"/>
          </a:p>
        </p:txBody>
      </p:sp>
      <p:sp>
        <p:nvSpPr>
          <p:cNvPr id="3" name="Content Placeholder 2"/>
          <p:cNvSpPr>
            <a:spLocks noGrp="1"/>
          </p:cNvSpPr>
          <p:nvPr>
            <p:ph idx="1"/>
          </p:nvPr>
        </p:nvSpPr>
        <p:spPr>
          <a:xfrm>
            <a:off x="571500" y="1638300"/>
            <a:ext cx="8001000" cy="5016500"/>
          </a:xfrm>
        </p:spPr>
        <p:txBody>
          <a:bodyPr>
            <a:normAutofit fontScale="70000" lnSpcReduction="20000"/>
          </a:bodyPr>
          <a:lstStyle/>
          <a:p>
            <a:r>
              <a:rPr lang="en-US" sz="2800" dirty="0" smtClean="0"/>
              <a:t>Hematoma</a:t>
            </a:r>
          </a:p>
          <a:p>
            <a:r>
              <a:rPr lang="en-US" sz="2800" dirty="0" smtClean="0"/>
              <a:t>Infection</a:t>
            </a:r>
          </a:p>
          <a:p>
            <a:r>
              <a:rPr lang="en-US" sz="2800" dirty="0" smtClean="0"/>
              <a:t>Nerve damage</a:t>
            </a:r>
          </a:p>
          <a:p>
            <a:r>
              <a:rPr lang="en-US" sz="2800" dirty="0" err="1" smtClean="0"/>
              <a:t>Extravasation</a:t>
            </a:r>
            <a:endParaRPr lang="en-US" sz="2800" dirty="0" smtClean="0"/>
          </a:p>
          <a:p>
            <a:r>
              <a:rPr lang="en-US" sz="2800" dirty="0" smtClean="0"/>
              <a:t>Syncope &amp; fainting</a:t>
            </a:r>
          </a:p>
          <a:p>
            <a:r>
              <a:rPr lang="en-US" sz="2800" dirty="0" err="1" smtClean="0"/>
              <a:t>Petechiae</a:t>
            </a:r>
            <a:endParaRPr lang="en-US" sz="2800" dirty="0" smtClean="0"/>
          </a:p>
          <a:p>
            <a:r>
              <a:rPr lang="en-US" sz="2800" dirty="0" smtClean="0"/>
              <a:t>Excessive bleeding</a:t>
            </a:r>
          </a:p>
          <a:p>
            <a:r>
              <a:rPr lang="en-US" sz="2800" dirty="0" smtClean="0"/>
              <a:t>Edema</a:t>
            </a:r>
          </a:p>
          <a:p>
            <a:r>
              <a:rPr lang="en-US" sz="2800" dirty="0" smtClean="0"/>
              <a:t>Thrombosis</a:t>
            </a:r>
          </a:p>
          <a:p>
            <a:r>
              <a:rPr lang="en-US" sz="2800" dirty="0" smtClean="0"/>
              <a:t>Allergies</a:t>
            </a:r>
            <a:endParaRPr lang="en-US" sz="2800" dirty="0"/>
          </a:p>
        </p:txBody>
      </p:sp>
      <p:pic>
        <p:nvPicPr>
          <p:cNvPr id="40963" name="Picture 3"/>
          <p:cNvPicPr>
            <a:picLocks noChangeAspect="1" noChangeArrowheads="1"/>
          </p:cNvPicPr>
          <p:nvPr/>
        </p:nvPicPr>
        <p:blipFill>
          <a:blip r:embed="rId2"/>
          <a:srcRect/>
          <a:stretch>
            <a:fillRect/>
          </a:stretch>
        </p:blipFill>
        <p:spPr bwMode="auto">
          <a:xfrm>
            <a:off x="4622800" y="1778000"/>
            <a:ext cx="4267200" cy="4876800"/>
          </a:xfrm>
          <a:prstGeom prst="rect">
            <a:avLst/>
          </a:prstGeom>
          <a:noFill/>
          <a:ln w="9525">
            <a:noFill/>
            <a:miter lim="800000"/>
            <a:headEnd/>
            <a:tailEnd/>
          </a:ln>
          <a:effectLst/>
        </p:spPr>
      </p:pic>
    </p:spTree>
    <p:extLst>
      <p:ext uri="{BB962C8B-B14F-4D97-AF65-F5344CB8AC3E}">
        <p14:creationId xmlns:p14="http://schemas.microsoft.com/office/powerpoint/2010/main" val="168473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Intravenous therapy </a:t>
            </a:r>
          </a:p>
        </p:txBody>
      </p:sp>
      <p:sp>
        <p:nvSpPr>
          <p:cNvPr id="3" name="Content Placeholder 2"/>
          <p:cNvSpPr>
            <a:spLocks noGrp="1"/>
          </p:cNvSpPr>
          <p:nvPr>
            <p:ph idx="1"/>
          </p:nvPr>
        </p:nvSpPr>
        <p:spPr/>
        <p:txBody>
          <a:bodyPr>
            <a:normAutofit fontScale="92500" lnSpcReduction="20000"/>
          </a:bodyPr>
          <a:lstStyle/>
          <a:p>
            <a:r>
              <a:rPr lang="en-US" dirty="0"/>
              <a:t>Intravenous therapy or IV therapy is the administration of liquid substances directly into a vein. </a:t>
            </a:r>
          </a:p>
          <a:p>
            <a:r>
              <a:rPr lang="en-US" dirty="0"/>
              <a:t>It can be intermittent or continuous; continuous administration is called an intravenous drip. </a:t>
            </a:r>
          </a:p>
          <a:p>
            <a:r>
              <a:rPr lang="en-US" dirty="0"/>
              <a:t>The word intravenous simply means "within a vein", but is most commonly used to refer to IV therapy </a:t>
            </a:r>
          </a:p>
          <a:p>
            <a:r>
              <a:rPr lang="en-US" dirty="0"/>
              <a:t>Compared with other routes of administration, the intravenous route is the fastest way to deliver fluids and medications throughout the body.</a:t>
            </a:r>
          </a:p>
          <a:p>
            <a:r>
              <a:rPr lang="en-US" dirty="0"/>
              <a:t> Some medications, as well as blood transfusions and lethal injections, can only be given intravenously</a:t>
            </a:r>
          </a:p>
        </p:txBody>
      </p:sp>
    </p:spTree>
    <p:extLst>
      <p:ext uri="{BB962C8B-B14F-4D97-AF65-F5344CB8AC3E}">
        <p14:creationId xmlns:p14="http://schemas.microsoft.com/office/powerpoint/2010/main" val="160830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Peripheral IV lines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This is the most common intravenous access method in both hospitals and paramedic services. </a:t>
            </a:r>
          </a:p>
          <a:p>
            <a:r>
              <a:rPr lang="en-US" dirty="0"/>
              <a:t>A peripheral IV line consists of a short catheter (a few centimeters long) inserted through the skin into a peripheral vein.</a:t>
            </a:r>
          </a:p>
          <a:p>
            <a:r>
              <a:rPr lang="en-US" dirty="0"/>
              <a:t> A peripheral vein is any vein that is not in the chest or abdomen. </a:t>
            </a:r>
          </a:p>
          <a:p>
            <a:r>
              <a:rPr lang="en-US" dirty="0"/>
              <a:t>Arm and hand veins are typically used although leg and foot veins are occasionally used. </a:t>
            </a:r>
          </a:p>
          <a:p>
            <a:r>
              <a:rPr lang="en-US" dirty="0"/>
              <a:t>On infants the scalp veins are sometimes used</a:t>
            </a:r>
            <a:r>
              <a:rPr lang="en-US" dirty="0" smtClean="0"/>
              <a:t>.</a:t>
            </a:r>
            <a:endParaRPr lang="en-US" dirty="0"/>
          </a:p>
        </p:txBody>
      </p:sp>
    </p:spTree>
    <p:extLst>
      <p:ext uri="{BB962C8B-B14F-4D97-AF65-F5344CB8AC3E}">
        <p14:creationId xmlns:p14="http://schemas.microsoft.com/office/powerpoint/2010/main" val="93315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Peripheral IV lines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Part of the catheter remains outside the skin, with a hub that can be connected to a syringe or an intravenous infusion line,.</a:t>
            </a:r>
          </a:p>
          <a:p>
            <a:r>
              <a:rPr lang="en-US" dirty="0"/>
              <a:t> The caliber of </a:t>
            </a:r>
            <a:r>
              <a:rPr lang="en-US" dirty="0" err="1"/>
              <a:t>cannulae</a:t>
            </a:r>
            <a:r>
              <a:rPr lang="en-US" dirty="0"/>
              <a:t> is commonly indicated in gauge, with 14 being a very large cannula (used in resuscitation settings) and 24-26 the smallest.</a:t>
            </a:r>
          </a:p>
          <a:p>
            <a:r>
              <a:rPr lang="en-US" dirty="0"/>
              <a:t> The most common sizes are 16-gauge (midsize line used for blood donation and transfusion), 18- and 20-gauge (all-purpose line for infusions and blood draws), and 22-gauge (all-purpose pediatric line). </a:t>
            </a:r>
          </a:p>
          <a:p>
            <a:r>
              <a:rPr lang="en-US" dirty="0"/>
              <a:t>12 and 14-gauge peripheral lines actually deliver equivalent volumes of fluid faster than central lines, accounting for their popularity in emergency medicine; these lines are frequently called "</a:t>
            </a:r>
            <a:r>
              <a:rPr lang="en-US" dirty="0" err="1"/>
              <a:t>widebores</a:t>
            </a:r>
            <a:r>
              <a:rPr lang="en-US" dirty="0"/>
              <a:t>" or "trauma lines </a:t>
            </a:r>
          </a:p>
          <a:p>
            <a:endParaRPr lang="en-US" dirty="0"/>
          </a:p>
        </p:txBody>
      </p:sp>
    </p:spTree>
    <p:extLst>
      <p:ext uri="{BB962C8B-B14F-4D97-AF65-F5344CB8AC3E}">
        <p14:creationId xmlns:p14="http://schemas.microsoft.com/office/powerpoint/2010/main" val="366869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fluids </a:t>
            </a:r>
          </a:p>
        </p:txBody>
      </p:sp>
      <p:sp>
        <p:nvSpPr>
          <p:cNvPr id="3" name="Content Placeholder 2"/>
          <p:cNvSpPr>
            <a:spLocks noGrp="1"/>
          </p:cNvSpPr>
          <p:nvPr>
            <p:ph idx="1"/>
          </p:nvPr>
        </p:nvSpPr>
        <p:spPr/>
        <p:txBody>
          <a:bodyPr>
            <a:normAutofit fontScale="70000" lnSpcReduction="20000"/>
          </a:bodyPr>
          <a:lstStyle/>
          <a:p>
            <a:pPr>
              <a:lnSpc>
                <a:spcPct val="90000"/>
              </a:lnSpc>
            </a:pPr>
            <a:r>
              <a:rPr lang="en-US" dirty="0"/>
              <a:t>Crystalloids are aqueous solutions of mineral salts or other water-soluble molecules.</a:t>
            </a:r>
          </a:p>
          <a:p>
            <a:pPr>
              <a:lnSpc>
                <a:spcPct val="90000"/>
              </a:lnSpc>
            </a:pPr>
            <a:r>
              <a:rPr lang="en-US" dirty="0"/>
              <a:t> Colloids contain larger insoluble molecules, such as gelatin; blood itself is a colloid </a:t>
            </a:r>
          </a:p>
          <a:p>
            <a:pPr>
              <a:lnSpc>
                <a:spcPct val="90000"/>
              </a:lnSpc>
            </a:pPr>
            <a:r>
              <a:rPr lang="en-US" dirty="0"/>
              <a:t>The most commonly used crystalloid fluid is </a:t>
            </a:r>
            <a:r>
              <a:rPr lang="en-US" i="1" dirty="0"/>
              <a:t>normal saline</a:t>
            </a:r>
            <a:r>
              <a:rPr lang="en-US" dirty="0"/>
              <a:t>, a solution of sodium chloride at 0.9% concentration, which is close to the concentration in the blood (isotonic). </a:t>
            </a:r>
          </a:p>
          <a:p>
            <a:pPr>
              <a:lnSpc>
                <a:spcPct val="90000"/>
              </a:lnSpc>
            </a:pPr>
            <a:r>
              <a:rPr lang="en-US" i="1" dirty="0"/>
              <a:t>Ringer's lactate</a:t>
            </a:r>
            <a:r>
              <a:rPr lang="en-US" dirty="0"/>
              <a:t> or </a:t>
            </a:r>
            <a:r>
              <a:rPr lang="en-US" i="1" dirty="0"/>
              <a:t>Ringer's acetate</a:t>
            </a:r>
            <a:r>
              <a:rPr lang="en-US" dirty="0"/>
              <a:t> (ASERING) is another isotonic solution often used for large-volume fluid replacement.</a:t>
            </a:r>
          </a:p>
          <a:p>
            <a:pPr>
              <a:lnSpc>
                <a:spcPct val="90000"/>
              </a:lnSpc>
            </a:pPr>
            <a:r>
              <a:rPr lang="en-US" dirty="0"/>
              <a:t> A solution of 5% dextrose in water, sometimes called D5W, is often used instead if the patient is at risk for having low blood sugar or high sodium. </a:t>
            </a:r>
          </a:p>
          <a:p>
            <a:pPr>
              <a:lnSpc>
                <a:spcPct val="90000"/>
              </a:lnSpc>
            </a:pPr>
            <a:r>
              <a:rPr lang="en-US" dirty="0"/>
              <a:t>The choice of fluids may also depend on the chemical properties of the medications being given.</a:t>
            </a:r>
          </a:p>
        </p:txBody>
      </p:sp>
    </p:spTree>
    <p:extLst>
      <p:ext uri="{BB962C8B-B14F-4D97-AF65-F5344CB8AC3E}">
        <p14:creationId xmlns:p14="http://schemas.microsoft.com/office/powerpoint/2010/main" val="324506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Composition of Common Crystalloid Solutions </a:t>
            </a:r>
          </a:p>
        </p:txBody>
      </p:sp>
      <p:sp>
        <p:nvSpPr>
          <p:cNvPr id="3" name="Content Placeholder 2"/>
          <p:cNvSpPr>
            <a:spLocks noGrp="1"/>
          </p:cNvSpPr>
          <p:nvPr>
            <p:ph idx="1"/>
          </p:nvPr>
        </p:nvSpPr>
        <p:spPr/>
        <p:txBody>
          <a:bodyPr/>
          <a:lstStyle/>
          <a:p>
            <a:endParaRPr lang="en-US" dirty="0"/>
          </a:p>
        </p:txBody>
      </p:sp>
      <p:pic>
        <p:nvPicPr>
          <p:cNvPr id="4" name="table"/>
          <p:cNvPicPr>
            <a:picLocks noChangeAspect="1"/>
          </p:cNvPicPr>
          <p:nvPr/>
        </p:nvPicPr>
        <p:blipFill>
          <a:blip r:embed="rId2"/>
          <a:stretch>
            <a:fillRect/>
          </a:stretch>
        </p:blipFill>
        <p:spPr>
          <a:xfrm>
            <a:off x="266520" y="1708892"/>
            <a:ext cx="8585835" cy="4419601"/>
          </a:xfrm>
          <a:prstGeom prst="rect">
            <a:avLst/>
          </a:prstGeom>
        </p:spPr>
      </p:pic>
    </p:spTree>
    <p:extLst>
      <p:ext uri="{BB962C8B-B14F-4D97-AF65-F5344CB8AC3E}">
        <p14:creationId xmlns:p14="http://schemas.microsoft.com/office/powerpoint/2010/main" val="348187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5022" y="809214"/>
            <a:ext cx="8001000" cy="5528910"/>
          </a:xfrm>
        </p:spPr>
        <p:txBody>
          <a:bodyPr>
            <a:normAutofit lnSpcReduction="10000"/>
          </a:bodyPr>
          <a:lstStyle/>
          <a:p>
            <a:r>
              <a:rPr lang="en-US" dirty="0"/>
              <a:t>Intravenous fluids must always be sterile </a:t>
            </a:r>
          </a:p>
          <a:p>
            <a:r>
              <a:rPr lang="en-US" dirty="0"/>
              <a:t>A standard IV infusion set consists of a pre-filled, sterile container (glass bottle, plastic bottle or plastic bag) of fluids </a:t>
            </a:r>
          </a:p>
          <a:p>
            <a:r>
              <a:rPr lang="en-US" dirty="0"/>
              <a:t>with an attached drip chamber which allows the fluid to flow one drop at a time, making it easy to see the flow rate (and also reducing air bubbles); </a:t>
            </a:r>
          </a:p>
          <a:p>
            <a:r>
              <a:rPr lang="en-US" dirty="0"/>
              <a:t>a long sterile tube with a clamp to regulate or stop the flow; </a:t>
            </a:r>
          </a:p>
          <a:p>
            <a:r>
              <a:rPr lang="en-US" dirty="0"/>
              <a:t>a connector to attach to the access device; and connectors to allow "piggybacking" of another infusion set onto the same line, e.g., adding a dose of antibiotics to a continuous fluid drip </a:t>
            </a:r>
          </a:p>
        </p:txBody>
      </p:sp>
    </p:spTree>
    <p:extLst>
      <p:ext uri="{BB962C8B-B14F-4D97-AF65-F5344CB8AC3E}">
        <p14:creationId xmlns:p14="http://schemas.microsoft.com/office/powerpoint/2010/main" val="67155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TRANSFUSION SET</a:t>
            </a:r>
          </a:p>
        </p:txBody>
      </p:sp>
      <p:sp>
        <p:nvSpPr>
          <p:cNvPr id="3" name="Content Placeholder 2"/>
          <p:cNvSpPr>
            <a:spLocks noGrp="1"/>
          </p:cNvSpPr>
          <p:nvPr>
            <p:ph idx="1"/>
          </p:nvPr>
        </p:nvSpPr>
        <p:spPr/>
        <p:txBody>
          <a:bodyPr/>
          <a:lstStyle/>
          <a:p>
            <a:endParaRPr lang="en-US"/>
          </a:p>
        </p:txBody>
      </p:sp>
      <p:pic>
        <p:nvPicPr>
          <p:cNvPr id="4" name="Picture 3" descr="IV_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6" y="1905000"/>
            <a:ext cx="6842895" cy="4700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42550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 infusion pump allows precise control over the flow rate and total amount delivered, but in cases where a change in the flow rate would not have serious consequences, or if pumps are not available, the drip is often left to flow simply by placing the bag above the level of the patient and using the clamp to regulate the rate; this is a gravity drip </a:t>
            </a:r>
          </a:p>
        </p:txBody>
      </p:sp>
    </p:spTree>
    <p:extLst>
      <p:ext uri="{BB962C8B-B14F-4D97-AF65-F5344CB8AC3E}">
        <p14:creationId xmlns:p14="http://schemas.microsoft.com/office/powerpoint/2010/main" val="1855644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17</TotalTime>
  <Words>1187</Words>
  <Application>Microsoft Macintosh PowerPoint</Application>
  <PresentationFormat>On-screen Show (4:3)</PresentationFormat>
  <Paragraphs>89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Travelogue</vt:lpstr>
      <vt:lpstr>IV INFUSION </vt:lpstr>
      <vt:lpstr>Intravenous therapy </vt:lpstr>
      <vt:lpstr> Peripheral IV lines </vt:lpstr>
      <vt:lpstr> Peripheral IV lines </vt:lpstr>
      <vt:lpstr>IV fluids </vt:lpstr>
      <vt:lpstr>Composition of Common Crystalloid Solutions </vt:lpstr>
      <vt:lpstr>PowerPoint Presentation</vt:lpstr>
      <vt:lpstr>IV TRANSFUSION SET</vt:lpstr>
      <vt:lpstr>PowerPoint Presentation</vt:lpstr>
      <vt:lpstr>Intermittent infusion </vt:lpstr>
      <vt:lpstr>Risks of intravenous therapy </vt:lpstr>
      <vt:lpstr>Risks of intravenous therapy </vt:lpstr>
      <vt:lpstr>BLOOD SAMPLING OF               VENOUS BLOOD </vt:lpstr>
      <vt:lpstr>USES</vt:lpstr>
      <vt:lpstr>EQUIPMENTS</vt:lpstr>
      <vt:lpstr>PowerPoint Presentation</vt:lpstr>
      <vt:lpstr>PROCEDURE</vt:lpstr>
      <vt:lpstr>Draw blood as follows…</vt:lpstr>
      <vt:lpstr>COMPLICATIONS</vt:lpstr>
    </vt:vector>
  </TitlesOfParts>
  <Company>Homoeopathic physician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INFUSION </dc:title>
  <dc:creator>Mithun kumar</dc:creator>
  <cp:lastModifiedBy>Mithun kumar</cp:lastModifiedBy>
  <cp:revision>4</cp:revision>
  <dcterms:created xsi:type="dcterms:W3CDTF">2017-01-27T04:19:55Z</dcterms:created>
  <dcterms:modified xsi:type="dcterms:W3CDTF">2017-01-27T05:04:15Z</dcterms:modified>
</cp:coreProperties>
</file>